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  <p:sldId id="268" r:id="rId14"/>
    <p:sldId id="275" r:id="rId15"/>
    <p:sldId id="269" r:id="rId16"/>
    <p:sldId id="270" r:id="rId17"/>
    <p:sldId id="273" r:id="rId18"/>
    <p:sldId id="276" r:id="rId19"/>
    <p:sldId id="274" r:id="rId20"/>
  </p:sldIdLst>
  <p:sldSz cx="18288000" cy="10287000"/>
  <p:notesSz cx="6858000" cy="9144000"/>
  <p:embeddedFontLst>
    <p:embeddedFont>
      <p:font typeface="Canva Sans Bold" panose="020B0604020202020204" charset="0"/>
      <p:regular r:id="rId21"/>
    </p:embeddedFont>
    <p:embeddedFont>
      <p:font typeface="Lexend Deca" panose="020B0604020202020204" charset="0"/>
      <p:regular r:id="rId22"/>
    </p:embeddedFont>
    <p:embeddedFont>
      <p:font typeface="Montserrat Classic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49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svg"/><Relationship Id="rId7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svg"/><Relationship Id="rId7" Type="http://schemas.openxmlformats.org/officeDocument/2006/relationships/image" Target="../media/image1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14793">
            <a:off x="14792194" y="3695408"/>
            <a:ext cx="5476050" cy="4963336"/>
          </a:xfrm>
          <a:custGeom>
            <a:avLst/>
            <a:gdLst/>
            <a:ahLst/>
            <a:cxnLst/>
            <a:rect l="l" t="t" r="r" b="b"/>
            <a:pathLst>
              <a:path w="6507944" h="5289183">
                <a:moveTo>
                  <a:pt x="0" y="0"/>
                </a:moveTo>
                <a:lnTo>
                  <a:pt x="6507944" y="0"/>
                </a:lnTo>
                <a:lnTo>
                  <a:pt x="6507944" y="5289183"/>
                </a:lnTo>
                <a:lnTo>
                  <a:pt x="0" y="5289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9577084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445063"/>
            <a:ext cx="4176397" cy="1225307"/>
          </a:xfrm>
          <a:custGeom>
            <a:avLst/>
            <a:gdLst/>
            <a:ahLst/>
            <a:cxnLst/>
            <a:rect l="l" t="t" r="r" b="b"/>
            <a:pathLst>
              <a:path w="4176397" h="1225307">
                <a:moveTo>
                  <a:pt x="0" y="0"/>
                </a:moveTo>
                <a:lnTo>
                  <a:pt x="4176397" y="0"/>
                </a:lnTo>
                <a:lnTo>
                  <a:pt x="4176397" y="1225307"/>
                </a:lnTo>
                <a:lnTo>
                  <a:pt x="0" y="12253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179771" y="9416480"/>
            <a:ext cx="5079529" cy="820738"/>
          </a:xfrm>
          <a:custGeom>
            <a:avLst/>
            <a:gdLst/>
            <a:ahLst/>
            <a:cxnLst/>
            <a:rect l="l" t="t" r="r" b="b"/>
            <a:pathLst>
              <a:path w="6119933" h="1215367">
                <a:moveTo>
                  <a:pt x="0" y="0"/>
                </a:moveTo>
                <a:lnTo>
                  <a:pt x="6119933" y="0"/>
                </a:lnTo>
                <a:lnTo>
                  <a:pt x="6119933" y="1215367"/>
                </a:lnTo>
                <a:lnTo>
                  <a:pt x="0" y="1215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832170" y="5143500"/>
            <a:ext cx="9747641" cy="4442850"/>
          </a:xfrm>
          <a:custGeom>
            <a:avLst/>
            <a:gdLst/>
            <a:ahLst/>
            <a:cxnLst/>
            <a:rect l="l" t="t" r="r" b="b"/>
            <a:pathLst>
              <a:path w="9747641" h="4442850">
                <a:moveTo>
                  <a:pt x="0" y="0"/>
                </a:moveTo>
                <a:lnTo>
                  <a:pt x="9747641" y="0"/>
                </a:lnTo>
                <a:lnTo>
                  <a:pt x="9747641" y="4442850"/>
                </a:lnTo>
                <a:lnTo>
                  <a:pt x="0" y="44428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2994345"/>
            <a:ext cx="12697898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18"/>
              </a:lnSpc>
            </a:pPr>
            <a:r>
              <a:rPr lang="en-US" sz="7291" b="1" dirty="0">
                <a:solidFill>
                  <a:srgbClr val="004AAD"/>
                </a:solidFill>
                <a:latin typeface="Arial" panose="020B0604020202020204" pitchFamily="34" charset="0"/>
                <a:ea typeface="Montserrat Classic Bold"/>
                <a:cs typeface="Arial" panose="020B0604020202020204" pitchFamily="34" charset="0"/>
                <a:sym typeface="Montserrat Classic Bold"/>
              </a:rPr>
              <a:t>THIẾT KẾ HỆ THỐNG MẠNG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2170" y="4086358"/>
            <a:ext cx="15829759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15"/>
              </a:lnSpc>
            </a:pPr>
            <a:r>
              <a:rPr lang="en-US" sz="6480" b="1" dirty="0">
                <a:solidFill>
                  <a:srgbClr val="2BB4D4"/>
                </a:solidFill>
                <a:latin typeface="Arial" panose="020B0604020202020204" pitchFamily="34" charset="0"/>
                <a:ea typeface="Montserrat Classic Bold"/>
                <a:cs typeface="Arial" panose="020B0604020202020204" pitchFamily="34" charset="0"/>
                <a:sym typeface="Montserrat Classic Bold"/>
              </a:rPr>
              <a:t> CHO CÔNG TY KIẾN TRÚC LUVGROUP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14515" y="460151"/>
            <a:ext cx="6144785" cy="1195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8"/>
              </a:lnSpc>
              <a:spcBef>
                <a:spcPct val="0"/>
              </a:spcBef>
            </a:pPr>
            <a:r>
              <a:rPr lang="en-US" sz="3441" b="1" dirty="0">
                <a:solidFill>
                  <a:schemeClr val="accent1"/>
                </a:solidFill>
                <a:latin typeface="Arial" panose="020B0604020202020204" pitchFamily="34" charset="0"/>
                <a:ea typeface="Montserrat Classic"/>
                <a:cs typeface="Arial" panose="020B0604020202020204" pitchFamily="34" charset="0"/>
                <a:sym typeface="Montserrat Classic"/>
              </a:rPr>
              <a:t>COURSE: CS 421 - SA</a:t>
            </a:r>
          </a:p>
          <a:p>
            <a:pPr algn="ctr">
              <a:lnSpc>
                <a:spcPts val="4818"/>
              </a:lnSpc>
              <a:spcBef>
                <a:spcPct val="0"/>
              </a:spcBef>
            </a:pPr>
            <a:r>
              <a:rPr lang="en-US" sz="3441" b="1" dirty="0">
                <a:solidFill>
                  <a:schemeClr val="accent1"/>
                </a:solidFill>
                <a:latin typeface="Arial" panose="020B0604020202020204" pitchFamily="34" charset="0"/>
                <a:ea typeface="Montserrat Classic"/>
                <a:cs typeface="Arial" panose="020B0604020202020204" pitchFamily="34" charset="0"/>
                <a:sym typeface="Montserrat Classic"/>
              </a:rPr>
              <a:t>THIẾT KẾ MẠNG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10404608" y="-1942016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67711" y="618971"/>
            <a:ext cx="9377252" cy="684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4"/>
              </a:lnSpc>
            </a:pPr>
            <a:r>
              <a:rPr lang="en-US" sz="4000" b="1" dirty="0">
                <a:solidFill>
                  <a:srgbClr val="004AAD"/>
                </a:solidFill>
                <a:latin typeface="Arial" panose="020B0604020202020204" pitchFamily="34" charset="0"/>
                <a:ea typeface="Montserrat Classic Bold"/>
                <a:cs typeface="Arial" panose="020B0604020202020204" pitchFamily="34" charset="0"/>
                <a:sym typeface="Montserrat Classic Bold"/>
              </a:rPr>
              <a:t>SƠ ĐỒ VẬT LÝ TẦNG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77C2A3-B528-61CB-61FA-EA567BF9B201}"/>
              </a:ext>
            </a:extLst>
          </p:cNvPr>
          <p:cNvSpPr txBox="1"/>
          <p:nvPr/>
        </p:nvSpPr>
        <p:spPr>
          <a:xfrm>
            <a:off x="17323505" y="9723854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6A8EE0-7976-030B-0B93-E78C49F46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0" y="1387781"/>
            <a:ext cx="15240000" cy="8380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10404608" y="-1942016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19137" y="815249"/>
            <a:ext cx="9377252" cy="684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4"/>
              </a:lnSpc>
            </a:pPr>
            <a:r>
              <a:rPr lang="en-US" sz="4000" b="1" dirty="0">
                <a:solidFill>
                  <a:srgbClr val="004AAD"/>
                </a:solidFill>
                <a:latin typeface="Arial" panose="020B0604020202020204" pitchFamily="34" charset="0"/>
                <a:ea typeface="Montserrat Classic Bold"/>
                <a:cs typeface="Arial" panose="020B0604020202020204" pitchFamily="34" charset="0"/>
                <a:sym typeface="Montserrat Classic Bold"/>
              </a:rPr>
              <a:t>SƠ ĐỒ VẬT LÝ TẦNG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A6DA84-D482-D5EC-E525-4A4F29B9EBF7}"/>
              </a:ext>
            </a:extLst>
          </p:cNvPr>
          <p:cNvSpPr txBox="1"/>
          <p:nvPr/>
        </p:nvSpPr>
        <p:spPr>
          <a:xfrm>
            <a:off x="17323505" y="9723854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149B47-ABAC-E464-50D7-665845C59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9136" y="1745613"/>
            <a:ext cx="14197263" cy="786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10404608" y="-1942016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86000" y="501546"/>
            <a:ext cx="9377252" cy="684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4"/>
              </a:lnSpc>
            </a:pPr>
            <a:r>
              <a:rPr lang="en-US" sz="4000" b="1" dirty="0">
                <a:solidFill>
                  <a:srgbClr val="004AAD"/>
                </a:solidFill>
                <a:latin typeface="Arial" panose="020B0604020202020204" pitchFamily="34" charset="0"/>
                <a:ea typeface="Montserrat Classic Bold"/>
                <a:cs typeface="Arial" panose="020B0604020202020204" pitchFamily="34" charset="0"/>
                <a:sym typeface="Montserrat Classic Bold"/>
              </a:rPr>
              <a:t>SƠ ĐỒ VẬT LÝ TẦNG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16D71A-A83E-217B-EF4E-1CA7B3C80202}"/>
              </a:ext>
            </a:extLst>
          </p:cNvPr>
          <p:cNvSpPr txBox="1"/>
          <p:nvPr/>
        </p:nvSpPr>
        <p:spPr>
          <a:xfrm>
            <a:off x="17323505" y="9723854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9F7F97-8E3F-C2F6-6D7A-95BA930B5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3834" y="1197932"/>
            <a:ext cx="14688766" cy="8519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073461">
            <a:off x="-9018094" y="-5208402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10680" y="184665"/>
            <a:ext cx="8046042" cy="588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2"/>
              </a:lnSpc>
            </a:pPr>
            <a:r>
              <a:rPr lang="en-US" sz="4000" b="1" dirty="0">
                <a:solidFill>
                  <a:srgbClr val="004AAD"/>
                </a:solidFill>
                <a:latin typeface="Arial" panose="020B0604020202020204" pitchFamily="34" charset="0"/>
                <a:ea typeface="Montserrat Classic Bold"/>
                <a:cs typeface="Arial" panose="020B0604020202020204" pitchFamily="34" charset="0"/>
                <a:sym typeface="Montserrat Classic Bold"/>
              </a:rPr>
              <a:t>HOẠCH TOÁN THIẾT BỊ</a:t>
            </a:r>
          </a:p>
        </p:txBody>
      </p:sp>
      <p:sp>
        <p:nvSpPr>
          <p:cNvPr id="4" name="Freeform 4"/>
          <p:cNvSpPr/>
          <p:nvPr/>
        </p:nvSpPr>
        <p:spPr>
          <a:xfrm rot="-5400000" flipH="1">
            <a:off x="8778703" y="-4549008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67741" y="9258300"/>
            <a:ext cx="17488616" cy="1028700"/>
            <a:chOff x="0" y="0"/>
            <a:chExt cx="4606055" cy="270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06055" cy="270933"/>
            </a:xfrm>
            <a:custGeom>
              <a:avLst/>
              <a:gdLst/>
              <a:ahLst/>
              <a:cxnLst/>
              <a:rect l="l" t="t" r="r" b="b"/>
              <a:pathLst>
                <a:path w="4606055" h="270933">
                  <a:moveTo>
                    <a:pt x="0" y="0"/>
                  </a:moveTo>
                  <a:lnTo>
                    <a:pt x="4606055" y="0"/>
                  </a:lnTo>
                  <a:lnTo>
                    <a:pt x="4606055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4606055" cy="3566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9032181"/>
            <a:ext cx="18288000" cy="1338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34"/>
              </a:lnSpc>
            </a:pPr>
            <a:r>
              <a:rPr lang="en-US" sz="7881" dirty="0" err="1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Tổng</a:t>
            </a:r>
            <a:r>
              <a:rPr lang="en-US" sz="7881" dirty="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: 3.465.606.710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541C0-CE95-BBC9-4995-FFAB07640E6D}"/>
              </a:ext>
            </a:extLst>
          </p:cNvPr>
          <p:cNvSpPr txBox="1"/>
          <p:nvPr/>
        </p:nvSpPr>
        <p:spPr>
          <a:xfrm>
            <a:off x="17323505" y="9723854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8A0E22-F923-BE6E-424B-30263ABD4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870" y="875555"/>
            <a:ext cx="18020259" cy="8269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8023448" y="-2009860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905814" flipH="1">
            <a:off x="-4266374" y="6074235"/>
            <a:ext cx="11300655" cy="9184351"/>
          </a:xfrm>
          <a:custGeom>
            <a:avLst/>
            <a:gdLst/>
            <a:ahLst/>
            <a:cxnLst/>
            <a:rect l="l" t="t" r="r" b="b"/>
            <a:pathLst>
              <a:path w="11300655" h="9184351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53825" flipH="1">
            <a:off x="14124545" y="-4857223"/>
            <a:ext cx="11300655" cy="9184351"/>
          </a:xfrm>
          <a:custGeom>
            <a:avLst/>
            <a:gdLst/>
            <a:ahLst/>
            <a:cxnLst/>
            <a:rect l="l" t="t" r="r" b="b"/>
            <a:pathLst>
              <a:path w="11300655" h="9184351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19649" y="647700"/>
            <a:ext cx="7006567" cy="61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25"/>
              </a:lnSpc>
            </a:pPr>
            <a:r>
              <a:rPr lang="en-US" sz="4000" b="1" dirty="0">
                <a:solidFill>
                  <a:srgbClr val="004AAD"/>
                </a:solidFill>
                <a:latin typeface="Arial" panose="020B0604020202020204" pitchFamily="34" charset="0"/>
                <a:ea typeface="Montserrat Classic Bold"/>
                <a:cs typeface="Arial" panose="020B0604020202020204" pitchFamily="34" charset="0"/>
                <a:sym typeface="Montserrat Classic Bold"/>
              </a:rPr>
              <a:t>BẢNG THÔNG TIN VLAN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98AABE-3A85-67F7-6E4C-3647B8BBD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634" y="1615754"/>
            <a:ext cx="15104566" cy="5545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B63489-842D-91C7-DA1C-3C9891BCC285}"/>
              </a:ext>
            </a:extLst>
          </p:cNvPr>
          <p:cNvSpPr txBox="1"/>
          <p:nvPr/>
        </p:nvSpPr>
        <p:spPr>
          <a:xfrm>
            <a:off x="17323505" y="9723854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665685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144593">
            <a:off x="8023448" y="-2009860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4" y="0"/>
                </a:lnTo>
                <a:lnTo>
                  <a:pt x="17617704" y="17617704"/>
                </a:lnTo>
                <a:lnTo>
                  <a:pt x="0" y="176177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905814" flipH="1">
            <a:off x="-4266374" y="6074235"/>
            <a:ext cx="11300655" cy="9184351"/>
          </a:xfrm>
          <a:custGeom>
            <a:avLst/>
            <a:gdLst/>
            <a:ahLst/>
            <a:cxnLst/>
            <a:rect l="l" t="t" r="r" b="b"/>
            <a:pathLst>
              <a:path w="11300655" h="9184351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53825" flipH="1">
            <a:off x="14124545" y="-4857223"/>
            <a:ext cx="11300655" cy="9184351"/>
          </a:xfrm>
          <a:custGeom>
            <a:avLst/>
            <a:gdLst/>
            <a:ahLst/>
            <a:cxnLst/>
            <a:rect l="l" t="t" r="r" b="b"/>
            <a:pathLst>
              <a:path w="11300655" h="9184351">
                <a:moveTo>
                  <a:pt x="11300655" y="0"/>
                </a:moveTo>
                <a:lnTo>
                  <a:pt x="0" y="0"/>
                </a:lnTo>
                <a:lnTo>
                  <a:pt x="0" y="9184351"/>
                </a:lnTo>
                <a:lnTo>
                  <a:pt x="11300655" y="9184351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03003" y="1259921"/>
            <a:ext cx="7006567" cy="61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225"/>
              </a:lnSpc>
            </a:pPr>
            <a:r>
              <a:rPr lang="en-US" sz="4000" b="1" dirty="0">
                <a:solidFill>
                  <a:srgbClr val="004AAD"/>
                </a:solidFill>
                <a:latin typeface="Arial" panose="020B0604020202020204" pitchFamily="34" charset="0"/>
                <a:ea typeface="Montserrat Classic Bold"/>
                <a:cs typeface="Arial" panose="020B0604020202020204" pitchFamily="34" charset="0"/>
                <a:sym typeface="Montserrat Classic Bold"/>
              </a:rPr>
              <a:t>BẢNG THÔNG TIN VLAN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59A447-8CED-0BFB-5417-C03B6CA2F2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003" y="2369633"/>
            <a:ext cx="15648702" cy="4723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EB5A75-32BF-436B-1B8E-4B8542991119}"/>
              </a:ext>
            </a:extLst>
          </p:cNvPr>
          <p:cNvSpPr txBox="1"/>
          <p:nvPr/>
        </p:nvSpPr>
        <p:spPr>
          <a:xfrm>
            <a:off x="17323505" y="9723854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930669">
            <a:off x="-7971294" y="-10725049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242519" flipH="1">
            <a:off x="-1042019" y="8240279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524500" y="266700"/>
            <a:ext cx="7239000" cy="6361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360"/>
              </a:lnSpc>
            </a:pPr>
            <a:r>
              <a:rPr lang="en-US" sz="4000" b="1" dirty="0">
                <a:solidFill>
                  <a:srgbClr val="004AAD"/>
                </a:solidFill>
                <a:latin typeface="Arial" panose="020B0604020202020204" pitchFamily="34" charset="0"/>
                <a:ea typeface="Canva Sans Bold"/>
                <a:cs typeface="Arial" panose="020B0604020202020204" pitchFamily="34" charset="0"/>
                <a:sym typeface="Canva Sans Bold"/>
              </a:rPr>
              <a:t>BẢNG ĐẶC TẢ CHỨC NĂNG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03C74B-A9D4-2E48-4582-1A361F28B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238654"/>
              </p:ext>
            </p:extLst>
          </p:nvPr>
        </p:nvGraphicFramePr>
        <p:xfrm>
          <a:off x="1981200" y="1159933"/>
          <a:ext cx="15481981" cy="7488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5787">
                  <a:extLst>
                    <a:ext uri="{9D8B030D-6E8A-4147-A177-3AD203B41FA5}">
                      <a16:colId xmlns:a16="http://schemas.microsoft.com/office/drawing/2014/main" val="2779209823"/>
                    </a:ext>
                  </a:extLst>
                </a:gridCol>
                <a:gridCol w="11906194">
                  <a:extLst>
                    <a:ext uri="{9D8B030D-6E8A-4147-A177-3AD203B41FA5}">
                      <a16:colId xmlns:a16="http://schemas.microsoft.com/office/drawing/2014/main" val="1884743608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4500" dirty="0" err="1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45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4500" dirty="0" err="1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bị</a:t>
                      </a:r>
                      <a:endParaRPr lang="en-US" sz="45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500" dirty="0" err="1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Chức</a:t>
                      </a:r>
                      <a:r>
                        <a:rPr lang="en-US" sz="45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4500" dirty="0" err="1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Năng</a:t>
                      </a:r>
                      <a:endParaRPr lang="en-US" sz="45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0575906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just"/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Switch 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vi-VN" sz="30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Định tuyến và quản lý lưu lượng mạng chính, quản lý kết nối tập trung các swtch access đến các phòng ban</a:t>
                      </a:r>
                      <a:endParaRPr lang="en-US" sz="3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194088"/>
                  </a:ext>
                </a:extLst>
              </a:tr>
              <a:tr h="1051560">
                <a:tc>
                  <a:txBody>
                    <a:bodyPr/>
                    <a:lstStyle/>
                    <a:p>
                      <a:pPr algn="just"/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Switch access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nối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bị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đầu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cuối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lý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luông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dữ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liệu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mạng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lan</a:t>
                      </a:r>
                      <a:endParaRPr lang="en-US" sz="3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4689007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just"/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Camera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Giám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sát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bảo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đảm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ninh</a:t>
                      </a:r>
                      <a:endParaRPr lang="en-US" sz="3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0458718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just"/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Firewall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Pfsense</a:t>
                      </a:r>
                      <a:endParaRPr lang="en-US" sz="3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vi-VN" sz="3000" dirty="0">
                          <a:solidFill>
                            <a:schemeClr val="tx1"/>
                          </a:solidFill>
                          <a:latin typeface="+mn-lt"/>
                          <a:cs typeface="Arial" panose="020B0604020202020204" pitchFamily="34" charset="0"/>
                        </a:rPr>
                        <a:t>Bảo vệ mạng khỏi các mối đe dọa, kiểm soát lưu lượng truy cập</a:t>
                      </a:r>
                      <a:endParaRPr lang="en-US" sz="3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3516841"/>
                  </a:ext>
                </a:extLst>
              </a:tr>
              <a:tr h="1203960">
                <a:tc>
                  <a:txBody>
                    <a:bodyPr/>
                    <a:lstStyle/>
                    <a:p>
                      <a:pPr algn="just"/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Tủ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200" dirty="0" err="1"/>
                        <a:t>Tối</a:t>
                      </a:r>
                      <a:r>
                        <a:rPr lang="en-US" sz="3200" dirty="0"/>
                        <a:t> </a:t>
                      </a:r>
                      <a:r>
                        <a:rPr lang="vi-VN" sz="3200" dirty="0"/>
                        <a:t>ưu hóa không gian, quản lý cáp, cung cấp làm mát và an ninh vật lý</a:t>
                      </a:r>
                      <a:r>
                        <a:rPr lang="en-US" sz="3200" dirty="0"/>
                        <a:t>,</a:t>
                      </a:r>
                      <a:r>
                        <a:rPr lang="en-US" sz="3200" dirty="0" err="1"/>
                        <a:t>nguồn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điện</a:t>
                      </a:r>
                      <a:endParaRPr lang="en-US" sz="3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393651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just"/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Patch Panel, Outlet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chức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lý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cable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mạng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nối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với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bị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đầu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cuối</a:t>
                      </a:r>
                      <a:endParaRPr lang="en-US" sz="3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463189"/>
                  </a:ext>
                </a:extLst>
              </a:tr>
              <a:tr h="859367">
                <a:tc>
                  <a:txBody>
                    <a:bodyPr/>
                    <a:lstStyle/>
                    <a:p>
                      <a:pPr algn="just"/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PC, Tivi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Phục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vụ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nhu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cầu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làm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việc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nhân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Trình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chiếu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nội</a:t>
                      </a:r>
                      <a:r>
                        <a:rPr lang="en-US" sz="3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dung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1732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C3E4BE-3367-B145-5109-9D373E61E47D}"/>
              </a:ext>
            </a:extLst>
          </p:cNvPr>
          <p:cNvSpPr txBox="1"/>
          <p:nvPr/>
        </p:nvSpPr>
        <p:spPr>
          <a:xfrm>
            <a:off x="17323505" y="9723854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243363" flipH="1">
            <a:off x="-65292" y="7315825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352050"/>
              </p:ext>
            </p:extLst>
          </p:nvPr>
        </p:nvGraphicFramePr>
        <p:xfrm>
          <a:off x="838200" y="1646552"/>
          <a:ext cx="16421100" cy="7686134"/>
        </p:xfrm>
        <a:graphic>
          <a:graphicData uri="http://schemas.openxmlformats.org/drawingml/2006/table">
            <a:tbl>
              <a:tblPr/>
              <a:tblGrid>
                <a:gridCol w="3581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34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5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1415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Arial Bold"/>
                          <a:cs typeface="Arial" panose="020B0604020202020204" pitchFamily="34" charset="0"/>
                          <a:sym typeface="Arial Bold"/>
                        </a:rPr>
                        <a:t>LOẠI</a:t>
                      </a:r>
                      <a:endParaRPr lang="en-US" sz="30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Arial Bold"/>
                          <a:cs typeface="Arial" panose="020B0604020202020204" pitchFamily="34" charset="0"/>
                          <a:sym typeface="Arial Bold"/>
                        </a:rPr>
                        <a:t>ƯU ĐIỂM</a:t>
                      </a:r>
                      <a:endParaRPr lang="en-US" sz="30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NHƯỢC ĐIỂM</a:t>
                      </a:r>
                      <a:endParaRPr lang="en-US" sz="30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1973">
                <a:tc>
                  <a:txBody>
                    <a:bodyPr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Phân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tách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VLAN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Tăng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cường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bảo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mật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và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quản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lý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băng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thông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Quản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lý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và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cấu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hình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phức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tạp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hơn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1973">
                <a:tc>
                  <a:txBody>
                    <a:bodyPr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Hệ thống camera</a:t>
                      </a:r>
                      <a:endParaRPr lang="en-US" sz="3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Giám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sát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an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ninh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hiệu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quả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Chi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phí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đầu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tư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và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bảo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trì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cao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1973">
                <a:tc>
                  <a:txBody>
                    <a:bodyPr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Mạng tốc độ cao</a:t>
                      </a:r>
                      <a:endParaRPr lang="en-US" sz="3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Đáp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ứng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nhu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cầu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sử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dụng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Chí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phí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cao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hơn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1973">
                <a:tc>
                  <a:txBody>
                    <a:bodyPr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Khả năng mở rộng</a:t>
                      </a:r>
                      <a:endParaRPr lang="en-US" sz="3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Dễ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dàng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nâng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cấp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,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mở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rộng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,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linh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hoạt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Cần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kế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hoạch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chi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tiết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,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rủi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ro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bảo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mật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1973">
                <a:tc>
                  <a:txBody>
                    <a:bodyPr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Dịch vụ bảo mật Firewall</a:t>
                      </a:r>
                      <a:endParaRPr lang="en-US" sz="3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Bảo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vệ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mạng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,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kiểm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soát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truy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cập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Chí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cao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,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độ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phức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tạp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quản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lý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1973">
                <a:tc>
                  <a:txBody>
                    <a:bodyPr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SW_CORE</a:t>
                      </a:r>
                      <a:endParaRPr lang="en-US" sz="3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Kết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nối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tập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trung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,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quản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lý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hiệu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quả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Chưa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có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biện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pháp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dự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phòng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1973">
                <a:tc>
                  <a:txBody>
                    <a:bodyPr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dual ISP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Tính sãn sàng, cải thiện hiệu xuất</a:t>
                      </a:r>
                      <a:endParaRPr lang="en-US" sz="30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8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Chí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phí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cao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,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độ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phức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tạp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trong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quản</a:t>
                      </a:r>
                      <a:r>
                        <a:rPr lang="en-US" sz="3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 </a:t>
                      </a:r>
                      <a:r>
                        <a:rPr lang="en-US" sz="30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lý</a:t>
                      </a:r>
                      <a:endParaRPr lang="en-US" sz="3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28700" y="724471"/>
            <a:ext cx="11301585" cy="64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2"/>
              </a:lnSpc>
            </a:pPr>
            <a:r>
              <a:rPr lang="en-US" sz="4000" b="1" dirty="0">
                <a:solidFill>
                  <a:srgbClr val="004AAD"/>
                </a:solidFill>
                <a:latin typeface="Arial" panose="020B0604020202020204" pitchFamily="34" charset="0"/>
                <a:ea typeface="Canva Sans Bold"/>
                <a:cs typeface="Arial" panose="020B0604020202020204" pitchFamily="34" charset="0"/>
                <a:sym typeface="Canva Sans Bold"/>
              </a:rPr>
              <a:t>ƯU ĐIỂM &amp; NHƯỢC ĐIỂM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CEF8F571-E820-1DA5-5D23-107EF470BFFB}"/>
              </a:ext>
            </a:extLst>
          </p:cNvPr>
          <p:cNvSpPr/>
          <p:nvPr/>
        </p:nvSpPr>
        <p:spPr>
          <a:xfrm rot="12249089" flipH="1">
            <a:off x="12493907" y="-3780798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A93ED-97D6-9839-7DBC-D114859B05F6}"/>
              </a:ext>
            </a:extLst>
          </p:cNvPr>
          <p:cNvSpPr txBox="1"/>
          <p:nvPr/>
        </p:nvSpPr>
        <p:spPr>
          <a:xfrm>
            <a:off x="17323505" y="9723854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243363" flipH="1">
            <a:off x="-65292" y="7315825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47800" y="723900"/>
            <a:ext cx="11301585" cy="64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92"/>
              </a:lnSpc>
            </a:pPr>
            <a:r>
              <a:rPr lang="en-US" sz="4000" b="1" dirty="0">
                <a:solidFill>
                  <a:srgbClr val="004AAD"/>
                </a:solidFill>
                <a:latin typeface="Arial" panose="020B0604020202020204" pitchFamily="34" charset="0"/>
                <a:ea typeface="Canva Sans Bold"/>
                <a:cs typeface="Arial" panose="020B0604020202020204" pitchFamily="34" charset="0"/>
                <a:sym typeface="Canva Sans Bold"/>
              </a:rPr>
              <a:t>HỒ SƠ KIỂM THỬ</a:t>
            </a: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CEF8F571-E820-1DA5-5D23-107EF470BFFB}"/>
              </a:ext>
            </a:extLst>
          </p:cNvPr>
          <p:cNvSpPr/>
          <p:nvPr/>
        </p:nvSpPr>
        <p:spPr>
          <a:xfrm rot="12249089" flipH="1">
            <a:off x="12493907" y="-3780798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693EE64-4346-B11A-1379-1E2F496DB0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616408"/>
              </p:ext>
            </p:extLst>
          </p:nvPr>
        </p:nvGraphicFramePr>
        <p:xfrm>
          <a:off x="1447800" y="2016761"/>
          <a:ext cx="16535400" cy="6386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126252975"/>
                    </a:ext>
                  </a:extLst>
                </a:gridCol>
                <a:gridCol w="11963400">
                  <a:extLst>
                    <a:ext uri="{9D8B030D-6E8A-4147-A177-3AD203B41FA5}">
                      <a16:colId xmlns:a16="http://schemas.microsoft.com/office/drawing/2014/main" val="2492785435"/>
                    </a:ext>
                  </a:extLst>
                </a:gridCol>
              </a:tblGrid>
              <a:tr h="1108797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chemeClr val="tx1"/>
                          </a:solidFill>
                        </a:rPr>
                        <a:t>HẠNG MỤC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chemeClr val="tx1"/>
                          </a:solidFill>
                        </a:rPr>
                        <a:t>YÊU CẦU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881397"/>
                  </a:ext>
                </a:extLst>
              </a:tr>
              <a:tr h="1313179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cứng</a:t>
                      </a:r>
                      <a:endParaRPr lang="en-US" sz="3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cứng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tương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thích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với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nhau</a:t>
                      </a:r>
                      <a:endParaRPr lang="en-US" sz="3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/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vẫn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đề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về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cứng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như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hư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hại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hay port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không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bật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endParaRPr lang="en-US" sz="3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3670162"/>
                  </a:ext>
                </a:extLst>
              </a:tr>
              <a:tr h="1648459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Cấu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hình</a:t>
                      </a:r>
                      <a:endParaRPr lang="en-US" sz="3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Kiểm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mục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cấu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hình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trên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bị</a:t>
                      </a:r>
                      <a:endParaRPr lang="en-US" sz="3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Kiểm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thức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định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tuyến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9594758"/>
                  </a:ext>
                </a:extLst>
              </a:tr>
              <a:tr h="1892299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Hoạt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động</a:t>
                      </a:r>
                      <a:endParaRPr lang="en-US" sz="3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bị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cùng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VLAN ping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tới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nhau</a:t>
                      </a:r>
                      <a:b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thiết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bị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nối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được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Internet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74249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C84FA1E-8960-EBFE-E216-86C0B5FB1D60}"/>
              </a:ext>
            </a:extLst>
          </p:cNvPr>
          <p:cNvSpPr txBox="1"/>
          <p:nvPr/>
        </p:nvSpPr>
        <p:spPr>
          <a:xfrm>
            <a:off x="17323505" y="9723854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185196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91585" y="1758065"/>
            <a:ext cx="5531500" cy="6770869"/>
          </a:xfrm>
          <a:custGeom>
            <a:avLst/>
            <a:gdLst/>
            <a:ahLst/>
            <a:cxnLst/>
            <a:rect l="l" t="t" r="r" b="b"/>
            <a:pathLst>
              <a:path w="5531500" h="6770869">
                <a:moveTo>
                  <a:pt x="0" y="0"/>
                </a:moveTo>
                <a:lnTo>
                  <a:pt x="5531500" y="0"/>
                </a:lnTo>
                <a:lnTo>
                  <a:pt x="5531500" y="6770870"/>
                </a:lnTo>
                <a:lnTo>
                  <a:pt x="0" y="6770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538757"/>
            <a:ext cx="9139236" cy="4199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22"/>
              </a:lnSpc>
            </a:pPr>
            <a:r>
              <a:rPr lang="en-US" sz="1612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THANK </a:t>
            </a:r>
          </a:p>
          <a:p>
            <a:pPr algn="l">
              <a:lnSpc>
                <a:spcPts val="16122"/>
              </a:lnSpc>
            </a:pPr>
            <a:r>
              <a:rPr lang="en-US" sz="16122">
                <a:solidFill>
                  <a:srgbClr val="004AA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YOU</a:t>
            </a:r>
          </a:p>
        </p:txBody>
      </p:sp>
      <p:sp>
        <p:nvSpPr>
          <p:cNvPr id="4" name="Freeform 4"/>
          <p:cNvSpPr/>
          <p:nvPr/>
        </p:nvSpPr>
        <p:spPr>
          <a:xfrm rot="3987423" flipH="1">
            <a:off x="12625695" y="7261552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60891" y="1190625"/>
            <a:ext cx="763969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1" dirty="0">
                <a:solidFill>
                  <a:srgbClr val="004AAD"/>
                </a:solidFill>
                <a:latin typeface="Arial" panose="020B0604020202020204" pitchFamily="34" charset="0"/>
                <a:ea typeface="Montserrat Classic Bold"/>
                <a:cs typeface="Arial" panose="020B0604020202020204" pitchFamily="34" charset="0"/>
                <a:sym typeface="Montserrat Classic Bold"/>
              </a:rPr>
              <a:t> NỘI DUNG</a:t>
            </a:r>
          </a:p>
        </p:txBody>
      </p:sp>
      <p:sp>
        <p:nvSpPr>
          <p:cNvPr id="3" name="Freeform 3"/>
          <p:cNvSpPr/>
          <p:nvPr/>
        </p:nvSpPr>
        <p:spPr>
          <a:xfrm rot="-1625759">
            <a:off x="10837013" y="-4312634"/>
            <a:ext cx="9495369" cy="7717145"/>
          </a:xfrm>
          <a:custGeom>
            <a:avLst/>
            <a:gdLst/>
            <a:ahLst/>
            <a:cxnLst/>
            <a:rect l="l" t="t" r="r" b="b"/>
            <a:pathLst>
              <a:path w="9495369" h="7717145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03410" y="2577692"/>
            <a:ext cx="6538164" cy="6680608"/>
          </a:xfrm>
          <a:custGeom>
            <a:avLst/>
            <a:gdLst/>
            <a:ahLst/>
            <a:cxnLst/>
            <a:rect l="l" t="t" r="r" b="b"/>
            <a:pathLst>
              <a:path w="6538164" h="6680608">
                <a:moveTo>
                  <a:pt x="0" y="0"/>
                </a:moveTo>
                <a:lnTo>
                  <a:pt x="6538164" y="0"/>
                </a:lnTo>
                <a:lnTo>
                  <a:pt x="6538164" y="6680608"/>
                </a:lnTo>
                <a:lnTo>
                  <a:pt x="0" y="6680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65676" y="3245663"/>
            <a:ext cx="8037734" cy="577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4850" lvl="1" indent="-402425" algn="l">
              <a:lnSpc>
                <a:spcPts val="9319"/>
              </a:lnSpc>
              <a:buFont typeface="Arial"/>
              <a:buChar char="•"/>
            </a:pPr>
            <a:r>
              <a:rPr lang="en-US" sz="3727" dirty="0" err="1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Yêu</a:t>
            </a:r>
            <a:r>
              <a:rPr lang="en-US" sz="3727" dirty="0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3727" dirty="0" err="1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Cầu</a:t>
            </a:r>
            <a:r>
              <a:rPr lang="en-US" sz="3727" dirty="0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3727" dirty="0" err="1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Khách</a:t>
            </a:r>
            <a:r>
              <a:rPr lang="en-US" sz="3727" dirty="0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3727" dirty="0" err="1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Hàng</a:t>
            </a:r>
            <a:endParaRPr lang="en-US" sz="3727" dirty="0">
              <a:solidFill>
                <a:srgbClr val="2E2E2E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04850" lvl="1" indent="-402425" algn="l">
              <a:lnSpc>
                <a:spcPts val="9319"/>
              </a:lnSpc>
              <a:buFont typeface="Arial"/>
              <a:buChar char="•"/>
            </a:pPr>
            <a:r>
              <a:rPr lang="en-US" sz="3727" dirty="0" err="1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Phân</a:t>
            </a:r>
            <a:r>
              <a:rPr lang="en-US" sz="3727" dirty="0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3727" dirty="0" err="1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Tích</a:t>
            </a:r>
            <a:r>
              <a:rPr lang="en-US" sz="3727" dirty="0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3727" dirty="0" err="1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Yêu</a:t>
            </a:r>
            <a:r>
              <a:rPr lang="en-US" sz="3727" dirty="0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3727" dirty="0" err="1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Cầu</a:t>
            </a:r>
            <a:r>
              <a:rPr lang="en-US" sz="3727" dirty="0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</a:p>
          <a:p>
            <a:pPr marL="804850" lvl="1" indent="-402425" algn="l">
              <a:lnSpc>
                <a:spcPts val="9319"/>
              </a:lnSpc>
              <a:buFont typeface="Arial"/>
              <a:buChar char="•"/>
            </a:pPr>
            <a:r>
              <a:rPr lang="en-US" sz="3727" dirty="0" err="1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Hồ</a:t>
            </a:r>
            <a:r>
              <a:rPr lang="en-US" sz="3727" dirty="0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3727" dirty="0" err="1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Sơ</a:t>
            </a:r>
            <a:r>
              <a:rPr lang="en-US" sz="3727" dirty="0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3727" dirty="0" err="1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Kỹ</a:t>
            </a:r>
            <a:r>
              <a:rPr lang="en-US" sz="3727" dirty="0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3727" dirty="0" err="1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Thuật</a:t>
            </a:r>
            <a:endParaRPr lang="en-US" sz="3727" dirty="0">
              <a:solidFill>
                <a:srgbClr val="2E2E2E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04850" lvl="1" indent="-402425" algn="l">
              <a:lnSpc>
                <a:spcPts val="9319"/>
              </a:lnSpc>
              <a:buFont typeface="Arial"/>
              <a:buChar char="•"/>
            </a:pPr>
            <a:r>
              <a:rPr lang="en-US" sz="3727" dirty="0" err="1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Đánh</a:t>
            </a:r>
            <a:r>
              <a:rPr lang="en-US" sz="3727" dirty="0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3727" dirty="0" err="1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Giá</a:t>
            </a:r>
            <a:r>
              <a:rPr lang="en-US" sz="3727" dirty="0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3727" dirty="0" err="1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Ưu</a:t>
            </a:r>
            <a:r>
              <a:rPr lang="en-US" sz="3727" dirty="0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 &amp; </a:t>
            </a:r>
            <a:r>
              <a:rPr lang="en-US" sz="3727" dirty="0" err="1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Nhược</a:t>
            </a:r>
            <a:r>
              <a:rPr lang="en-US" sz="3727" dirty="0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3727" dirty="0" err="1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Điểm</a:t>
            </a:r>
            <a:endParaRPr lang="en-US" sz="3727" dirty="0">
              <a:solidFill>
                <a:srgbClr val="2E2E2E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marL="804850" lvl="1" indent="-402425" algn="l">
              <a:lnSpc>
                <a:spcPts val="9319"/>
              </a:lnSpc>
              <a:buFont typeface="Arial"/>
              <a:buChar char="•"/>
            </a:pPr>
            <a:r>
              <a:rPr lang="en-US" sz="3727" dirty="0" err="1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Hồ</a:t>
            </a:r>
            <a:r>
              <a:rPr lang="en-US" sz="3727" dirty="0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3727" dirty="0" err="1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Sơ</a:t>
            </a:r>
            <a:r>
              <a:rPr lang="en-US" sz="3727" dirty="0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3727" dirty="0" err="1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Kiểm</a:t>
            </a:r>
            <a:r>
              <a:rPr lang="en-US" sz="3727" dirty="0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 </a:t>
            </a:r>
            <a:r>
              <a:rPr lang="en-US" sz="3727" dirty="0" err="1">
                <a:solidFill>
                  <a:srgbClr val="2E2E2E"/>
                </a:solidFill>
                <a:latin typeface="Lexend Deca"/>
                <a:ea typeface="Lexend Deca"/>
                <a:cs typeface="Lexend Deca"/>
                <a:sym typeface="Lexend Deca"/>
              </a:rPr>
              <a:t>Thử</a:t>
            </a:r>
            <a:endParaRPr lang="en-US" sz="3727" dirty="0">
              <a:solidFill>
                <a:srgbClr val="2E2E2E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8312642" y="3951125"/>
            <a:ext cx="9075742" cy="7376103"/>
          </a:xfrm>
          <a:custGeom>
            <a:avLst/>
            <a:gdLst/>
            <a:ahLst/>
            <a:cxnLst/>
            <a:rect l="l" t="t" r="r" b="b"/>
            <a:pathLst>
              <a:path w="9075742" h="7376103">
                <a:moveTo>
                  <a:pt x="0" y="0"/>
                </a:moveTo>
                <a:lnTo>
                  <a:pt x="9075742" y="0"/>
                </a:lnTo>
                <a:lnTo>
                  <a:pt x="9075742" y="7376103"/>
                </a:lnTo>
                <a:lnTo>
                  <a:pt x="0" y="7376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341180" y="1864444"/>
            <a:ext cx="7353710" cy="7734727"/>
            <a:chOff x="0" y="0"/>
            <a:chExt cx="9804947" cy="9777393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16572" r="16572"/>
            <a:stretch>
              <a:fillRect/>
            </a:stretch>
          </p:blipFill>
          <p:spPr>
            <a:xfrm>
              <a:off x="0" y="0"/>
              <a:ext cx="9804947" cy="9777393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28700" y="1133475"/>
            <a:ext cx="9067981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9"/>
              </a:lnSpc>
            </a:pPr>
            <a:r>
              <a:rPr lang="en-US" sz="5719" b="1" dirty="0">
                <a:solidFill>
                  <a:srgbClr val="004AAD"/>
                </a:solidFill>
                <a:latin typeface="Arial" panose="020B0604020202020204" pitchFamily="34" charset="0"/>
                <a:ea typeface="Montserrat Classic Bold"/>
                <a:cs typeface="Arial" panose="020B0604020202020204" pitchFamily="34" charset="0"/>
                <a:sym typeface="Montserrat Classic Bold"/>
              </a:rPr>
              <a:t>YÊU CẦU KHÁCH HÀNG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3011B0-74DD-29CE-3475-787E635CF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1887305"/>
            <a:ext cx="13790320" cy="77347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865CD2-DAD5-B147-584C-9DC6D5AB4628}"/>
              </a:ext>
            </a:extLst>
          </p:cNvPr>
          <p:cNvSpPr txBox="1"/>
          <p:nvPr/>
        </p:nvSpPr>
        <p:spPr>
          <a:xfrm>
            <a:off x="17323505" y="9723854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25759">
            <a:off x="8312642" y="3951125"/>
            <a:ext cx="9075742" cy="7376103"/>
          </a:xfrm>
          <a:custGeom>
            <a:avLst/>
            <a:gdLst/>
            <a:ahLst/>
            <a:cxnLst/>
            <a:rect l="l" t="t" r="r" b="b"/>
            <a:pathLst>
              <a:path w="9075742" h="7376103">
                <a:moveTo>
                  <a:pt x="0" y="0"/>
                </a:moveTo>
                <a:lnTo>
                  <a:pt x="9075742" y="0"/>
                </a:lnTo>
                <a:lnTo>
                  <a:pt x="9075742" y="7376103"/>
                </a:lnTo>
                <a:lnTo>
                  <a:pt x="0" y="7376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50719" y="775364"/>
            <a:ext cx="9067981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9"/>
              </a:lnSpc>
            </a:pPr>
            <a:r>
              <a:rPr lang="en-US" sz="5719" b="1" dirty="0">
                <a:solidFill>
                  <a:srgbClr val="004AAD"/>
                </a:solidFill>
                <a:latin typeface="Arial" panose="020B0604020202020204" pitchFamily="34" charset="0"/>
                <a:ea typeface="Montserrat Classic Bold"/>
                <a:cs typeface="Arial" panose="020B0604020202020204" pitchFamily="34" charset="0"/>
                <a:sym typeface="Montserrat Classic Bold"/>
              </a:rPr>
              <a:t>YÊU CẦU KHÁCH HÀNG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478000" y="1574435"/>
            <a:ext cx="5027735" cy="8010791"/>
            <a:chOff x="0" y="0"/>
            <a:chExt cx="9971955" cy="1129801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20579" r="20579"/>
            <a:stretch>
              <a:fillRect/>
            </a:stretch>
          </p:blipFill>
          <p:spPr>
            <a:xfrm>
              <a:off x="0" y="0"/>
              <a:ext cx="9971955" cy="11298018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36EE76F-26E5-266E-6C69-0D35A30A1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0719" y="1574435"/>
            <a:ext cx="12374881" cy="8010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CAD31F-4EAE-187D-E481-06A877EFFB80}"/>
              </a:ext>
            </a:extLst>
          </p:cNvPr>
          <p:cNvSpPr txBox="1"/>
          <p:nvPr/>
        </p:nvSpPr>
        <p:spPr>
          <a:xfrm>
            <a:off x="17323505" y="9723854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5749">
            <a:off x="-5690637" y="-3861861"/>
            <a:ext cx="14345355" cy="14345355"/>
          </a:xfrm>
          <a:custGeom>
            <a:avLst/>
            <a:gdLst/>
            <a:ahLst/>
            <a:cxnLst/>
            <a:rect l="l" t="t" r="r" b="b"/>
            <a:pathLst>
              <a:path w="14345355" h="14345355">
                <a:moveTo>
                  <a:pt x="0" y="0"/>
                </a:moveTo>
                <a:lnTo>
                  <a:pt x="14345355" y="0"/>
                </a:lnTo>
                <a:lnTo>
                  <a:pt x="14345355" y="14345355"/>
                </a:lnTo>
                <a:lnTo>
                  <a:pt x="0" y="143453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799293">
            <a:off x="12170918" y="-745657"/>
            <a:ext cx="6885296" cy="11055409"/>
          </a:xfrm>
          <a:custGeom>
            <a:avLst/>
            <a:gdLst/>
            <a:ahLst/>
            <a:cxnLst/>
            <a:rect l="l" t="t" r="r" b="b"/>
            <a:pathLst>
              <a:path w="6885296" h="11055409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35034" y="975349"/>
            <a:ext cx="4321131" cy="9200783"/>
            <a:chOff x="0" y="0"/>
            <a:chExt cx="5761508" cy="1191433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rcRect l="33860" r="33860"/>
            <a:stretch>
              <a:fillRect/>
            </a:stretch>
          </p:blipFill>
          <p:spPr>
            <a:xfrm>
              <a:off x="0" y="0"/>
              <a:ext cx="5761508" cy="1191433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7" name="TextBox 7"/>
          <p:cNvSpPr txBox="1"/>
          <p:nvPr/>
        </p:nvSpPr>
        <p:spPr>
          <a:xfrm>
            <a:off x="4902528" y="342900"/>
            <a:ext cx="8841323" cy="64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5"/>
              </a:lnSpc>
            </a:pPr>
            <a:r>
              <a:rPr lang="en-US" sz="4000" b="1" dirty="0">
                <a:solidFill>
                  <a:srgbClr val="004AAD"/>
                </a:solidFill>
                <a:latin typeface="Arial" panose="020B0604020202020204" pitchFamily="34" charset="0"/>
                <a:ea typeface="Montserrat Classic Bold"/>
                <a:cs typeface="Arial" panose="020B0604020202020204" pitchFamily="34" charset="0"/>
                <a:sym typeface="Montserrat Classic Bold"/>
              </a:rPr>
              <a:t>PHÂN TÍCH YÊU CẦU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917FD9-D6E7-6DFB-342D-138A4DE4B0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8465" y="1081117"/>
            <a:ext cx="10513935" cy="9200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2C9185-6452-90A5-7899-A6FAA3A5D4F0}"/>
              </a:ext>
            </a:extLst>
          </p:cNvPr>
          <p:cNvSpPr txBox="1"/>
          <p:nvPr/>
        </p:nvSpPr>
        <p:spPr>
          <a:xfrm>
            <a:off x="17323505" y="9723854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64043">
            <a:off x="-4274818" y="-612401"/>
            <a:ext cx="11511802" cy="11511802"/>
          </a:xfrm>
          <a:custGeom>
            <a:avLst/>
            <a:gdLst/>
            <a:ahLst/>
            <a:cxnLst/>
            <a:rect l="l" t="t" r="r" b="b"/>
            <a:pathLst>
              <a:path w="11511802" h="11511802">
                <a:moveTo>
                  <a:pt x="0" y="0"/>
                </a:moveTo>
                <a:lnTo>
                  <a:pt x="11511802" y="0"/>
                </a:lnTo>
                <a:lnTo>
                  <a:pt x="11511802" y="11511802"/>
                </a:lnTo>
                <a:lnTo>
                  <a:pt x="0" y="11511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284008">
            <a:off x="12761683" y="7147182"/>
            <a:ext cx="4789367" cy="7690070"/>
          </a:xfrm>
          <a:custGeom>
            <a:avLst/>
            <a:gdLst/>
            <a:ahLst/>
            <a:cxnLst/>
            <a:rect l="l" t="t" r="r" b="b"/>
            <a:pathLst>
              <a:path w="4789367" h="7690070">
                <a:moveTo>
                  <a:pt x="0" y="0"/>
                </a:moveTo>
                <a:lnTo>
                  <a:pt x="4789367" y="0"/>
                </a:lnTo>
                <a:lnTo>
                  <a:pt x="4789367" y="7690070"/>
                </a:lnTo>
                <a:lnTo>
                  <a:pt x="0" y="769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505868">
            <a:off x="9245019" y="-4340343"/>
            <a:ext cx="12580534" cy="8680686"/>
          </a:xfrm>
          <a:custGeom>
            <a:avLst/>
            <a:gdLst/>
            <a:ahLst/>
            <a:cxnLst/>
            <a:rect l="l" t="t" r="r" b="b"/>
            <a:pathLst>
              <a:path w="12580534" h="8680686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1073" y="312873"/>
            <a:ext cx="3471916" cy="645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455"/>
              </a:lnSpc>
            </a:pPr>
            <a:r>
              <a:rPr lang="en-US" sz="4000" b="1" dirty="0">
                <a:solidFill>
                  <a:srgbClr val="004AAD"/>
                </a:solidFill>
                <a:latin typeface="Arial" panose="020B0604020202020204" pitchFamily="34" charset="0"/>
                <a:ea typeface="Montserrat Classic Bold"/>
                <a:cs typeface="Arial" panose="020B0604020202020204" pitchFamily="34" charset="0"/>
                <a:sym typeface="Montserrat Classic Bold"/>
              </a:rPr>
              <a:t>SƠ ĐỒ LOGIC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9454EA-877C-BC5F-1921-6528B875E044}"/>
              </a:ext>
            </a:extLst>
          </p:cNvPr>
          <p:cNvSpPr txBox="1"/>
          <p:nvPr/>
        </p:nvSpPr>
        <p:spPr>
          <a:xfrm>
            <a:off x="17323505" y="9723854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1A8E99-49AC-49F0-5FAA-D6CB5DA57D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5687" y="339624"/>
            <a:ext cx="11865313" cy="9812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408728">
            <a:off x="6461224" y="-4582532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48401" flipH="1">
            <a:off x="15297701" y="384797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82301">
            <a:off x="-5072607" y="6650746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11661" y="669148"/>
            <a:ext cx="11431974" cy="607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47"/>
              </a:lnSpc>
            </a:pPr>
            <a:r>
              <a:rPr lang="en-US" sz="4000" b="1" dirty="0">
                <a:solidFill>
                  <a:srgbClr val="004AAD"/>
                </a:solidFill>
                <a:latin typeface="Arial" panose="020B0604020202020204" pitchFamily="34" charset="0"/>
                <a:ea typeface="Montserrat Classic Bold"/>
                <a:cs typeface="Arial" panose="020B0604020202020204" pitchFamily="34" charset="0"/>
                <a:sym typeface="Montserrat Classic Bold"/>
              </a:rPr>
              <a:t>SƠ ĐỒ LOGIC ĐẤU NỐI MDF - IDF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844DFC-C4A0-EDF2-E8E9-F09CB388BEB3}"/>
              </a:ext>
            </a:extLst>
          </p:cNvPr>
          <p:cNvSpPr txBox="1"/>
          <p:nvPr/>
        </p:nvSpPr>
        <p:spPr>
          <a:xfrm>
            <a:off x="17323505" y="9723854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54FD42-4345-5F3D-2795-36A29AEEAE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1661" y="1542607"/>
            <a:ext cx="12033622" cy="7771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10404608" y="-1942016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938082" y="659155"/>
            <a:ext cx="6122142" cy="6842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904"/>
              </a:lnSpc>
            </a:pPr>
            <a:r>
              <a:rPr lang="en-US" sz="4000" b="1" dirty="0">
                <a:solidFill>
                  <a:srgbClr val="004AAD"/>
                </a:solidFill>
                <a:latin typeface="Arial" panose="020B0604020202020204" pitchFamily="34" charset="0"/>
                <a:ea typeface="Montserrat Classic Bold"/>
                <a:cs typeface="Arial" panose="020B0604020202020204" pitchFamily="34" charset="0"/>
                <a:sym typeface="Montserrat Classic Bold"/>
              </a:rPr>
              <a:t>SƠ ĐỒ VẬT LÝ TẦNG 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1DE7F-0DEC-8968-0605-50F37F4862BE}"/>
              </a:ext>
            </a:extLst>
          </p:cNvPr>
          <p:cNvSpPr txBox="1"/>
          <p:nvPr/>
        </p:nvSpPr>
        <p:spPr>
          <a:xfrm>
            <a:off x="17323505" y="9723854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A5AF44-DD90-1BDB-4256-7193D0EFF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3317" y="1503969"/>
            <a:ext cx="14481365" cy="8113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10404608" y="-1942016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532740" flipH="1">
            <a:off x="-2703495" y="7048838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86426" y="669755"/>
            <a:ext cx="9377252" cy="684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4"/>
              </a:lnSpc>
            </a:pPr>
            <a:r>
              <a:rPr lang="en-US" sz="4000" b="1" dirty="0">
                <a:solidFill>
                  <a:srgbClr val="004AAD"/>
                </a:solidFill>
                <a:latin typeface="Arial" panose="020B0604020202020204" pitchFamily="34" charset="0"/>
                <a:ea typeface="Montserrat Classic Bold"/>
                <a:cs typeface="Arial" panose="020B0604020202020204" pitchFamily="34" charset="0"/>
                <a:sym typeface="Montserrat Classic Bold"/>
              </a:rPr>
              <a:t>SƠ ĐỒ VẬT LÝ TẦNG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7227E2-42C8-2ECC-EC60-35F047D76669}"/>
              </a:ext>
            </a:extLst>
          </p:cNvPr>
          <p:cNvSpPr txBox="1"/>
          <p:nvPr/>
        </p:nvSpPr>
        <p:spPr>
          <a:xfrm>
            <a:off x="17323505" y="9723854"/>
            <a:ext cx="914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570A3E-D11B-C2AC-9BA2-3640C2848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425" y="1353981"/>
            <a:ext cx="15591541" cy="8263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492</Words>
  <Application>Microsoft Office PowerPoint</Application>
  <PresentationFormat>Custom</PresentationFormat>
  <Paragraphs>95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Montserrat Classic Bold</vt:lpstr>
      <vt:lpstr>Canva Sans Bold</vt:lpstr>
      <vt:lpstr>Arial</vt:lpstr>
      <vt:lpstr>Calibri</vt:lpstr>
      <vt:lpstr>Lexend Deca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Modern Company Profile Presentation</dc:title>
  <cp:lastModifiedBy>duc tran</cp:lastModifiedBy>
  <cp:revision>21</cp:revision>
  <dcterms:created xsi:type="dcterms:W3CDTF">2006-08-16T00:00:00Z</dcterms:created>
  <dcterms:modified xsi:type="dcterms:W3CDTF">2024-07-14T07:57:18Z</dcterms:modified>
  <dc:identifier>DAGESBJkfTI</dc:identifier>
</cp:coreProperties>
</file>